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22"/>
  </p:notesMasterIdLst>
  <p:sldIdLst>
    <p:sldId id="256" r:id="rId3"/>
    <p:sldId id="266" r:id="rId4"/>
    <p:sldId id="267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71" r:id="rId13"/>
    <p:sldId id="273" r:id="rId14"/>
    <p:sldId id="272" r:id="rId15"/>
    <p:sldId id="281" r:id="rId16"/>
    <p:sldId id="282" r:id="rId17"/>
    <p:sldId id="283" r:id="rId18"/>
    <p:sldId id="268" r:id="rId19"/>
    <p:sldId id="269" r:id="rId20"/>
    <p:sldId id="270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6" roundtripDataSignature="AMtx7mgRZZcrDbK5BFWXFr2I+PqWOdCG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1F769B-AB02-40AE-AF51-FDA37FFC71D0}">
  <a:tblStyle styleId="{4E1F769B-AB02-40AE-AF51-FDA37FFC71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8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8EB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69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008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52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845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298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8939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265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372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908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972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10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23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92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27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933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24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394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55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772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5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5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title"/>
          </p:nvPr>
        </p:nvSpPr>
        <p:spPr>
          <a:xfrm>
            <a:off x="628650" y="243164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body" idx="1"/>
          </p:nvPr>
        </p:nvSpPr>
        <p:spPr>
          <a:xfrm>
            <a:off x="628650" y="1788853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63"/>
          <p:cNvCxnSpPr/>
          <p:nvPr/>
        </p:nvCxnSpPr>
        <p:spPr>
          <a:xfrm>
            <a:off x="628650" y="1568726"/>
            <a:ext cx="788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95" name="Google Shape;95;p63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">
  <p:cSld name="Dat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4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227012" y="2558866"/>
            <a:ext cx="5648949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4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6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dt" idx="10"/>
          </p:nvPr>
        </p:nvSpPr>
        <p:spPr>
          <a:xfrm>
            <a:off x="457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sldNum" idx="12"/>
          </p:nvPr>
        </p:nvSpPr>
        <p:spPr>
          <a:xfrm>
            <a:off x="6553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28" name="Google Shape;128;p54"/>
          <p:cNvSpPr txBox="1">
            <a:spLocks noGrp="1"/>
          </p:cNvSpPr>
          <p:nvPr>
            <p:ph type="ftr" idx="11"/>
          </p:nvPr>
        </p:nvSpPr>
        <p:spPr>
          <a:xfrm>
            <a:off x="1682840" y="6519571"/>
            <a:ext cx="3887272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7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31" name="Google Shape;131;p67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67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7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8"/>
          <p:cNvSpPr txBox="1">
            <a:spLocks noGrp="1"/>
          </p:cNvSpPr>
          <p:nvPr>
            <p:ph type="body" idx="1"/>
          </p:nvPr>
        </p:nvSpPr>
        <p:spPr>
          <a:xfrm>
            <a:off x="227012" y="2549390"/>
            <a:ext cx="8682404" cy="35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68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68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8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1">
  <p:cSld name="Campus Aerial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6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Google Shape;31;p56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bbio Center Skyline">
  <p:cSld name="Babbio Center Skylin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7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57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7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7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. Stevens Hall">
  <p:cSld name="Edwin A. Stevens Hall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8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58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8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2">
  <p:cSld name="Campus Aerial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9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Google Shape;58;p59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9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9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9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3">
  <p:cSld name="Campus Aerial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Google Shape;67;p60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0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0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4">
  <p:cSld name="Campus Aerial 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6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">
  <p:cSld name="Abstra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2" descr="abstractB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2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1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62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6" name="Google Shape;86;p62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2"/>
          <p:cNvSpPr txBox="1">
            <a:spLocks noGrp="1"/>
          </p:cNvSpPr>
          <p:nvPr>
            <p:ph type="body" idx="3"/>
          </p:nvPr>
        </p:nvSpPr>
        <p:spPr>
          <a:xfrm>
            <a:off x="5275942" y="4209142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62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2" descr="/Users/jasonrodriguez/Projects/Power Points/FINAL Template/images/images/PPT_Template_Hea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8686800" y="6529848"/>
            <a:ext cx="407673" cy="22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9" name="Google Shape;119;p52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body" idx="1"/>
          </p:nvPr>
        </p:nvSpPr>
        <p:spPr>
          <a:xfrm>
            <a:off x="49325" y="1831182"/>
            <a:ext cx="3376120" cy="808497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dirty="0"/>
              <a:t>Week 11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br>
              <a:rPr lang="en-US" sz="3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body" idx="3"/>
          </p:nvPr>
        </p:nvSpPr>
        <p:spPr>
          <a:xfrm>
            <a:off x="123825" y="3512451"/>
            <a:ext cx="5776200" cy="170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dirty="0"/>
              <a:t>CPE 487 Digital System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/>
              <a:t>Darian Muresan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 err="1"/>
              <a:t>dmuresan@stevens.edu</a:t>
            </a:r>
            <a:endParaRPr sz="20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Integrator and Differentiator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E9B6130-F432-FC4D-432F-6BAD0E8C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35" y="1116162"/>
            <a:ext cx="6681952" cy="29919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8E2FFFE-F53C-A9B5-8116-A416AFD99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07" y="4245879"/>
            <a:ext cx="6689480" cy="14959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5434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The FPGA Data Connection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B7F7082-70B7-D587-2919-C70FA0A1F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65599"/>
            <a:ext cx="4855940" cy="5029200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7E6E858B-95EB-3635-7A90-DCED08560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62" y="2460099"/>
            <a:ext cx="4196462" cy="21434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1C01303F-11A7-9304-6A06-2142B3C21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762" y="4747141"/>
            <a:ext cx="4196462" cy="9768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001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468751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Pulse Density Modulation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1BF7550-4FA9-94C6-ABFE-0E9B3F02F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013"/>
          <a:stretch/>
        </p:blipFill>
        <p:spPr>
          <a:xfrm>
            <a:off x="610153" y="2374738"/>
            <a:ext cx="7923693" cy="355709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5F2386-1367-FF55-711D-4FE17C06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51" y="926167"/>
            <a:ext cx="4923056" cy="135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14A7670-A7D3-3734-58BC-6D2AB2E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039" y="1185320"/>
            <a:ext cx="3278287" cy="82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8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468751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Pulse Density Modulation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E8C4F-856B-CCB8-2E16-3A6F2A4A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373643"/>
            <a:ext cx="4089509" cy="134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F93EF8-623E-8193-4331-132CF399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65" y="1131428"/>
            <a:ext cx="3611361" cy="167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1BF7550-4FA9-94C6-ABFE-0E9B3F02F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40"/>
          <a:stretch/>
        </p:blipFill>
        <p:spPr>
          <a:xfrm>
            <a:off x="611008" y="2428261"/>
            <a:ext cx="5005153" cy="2503879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899DF758-4BE3-73E5-7B72-72901CBA5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161" y="2576793"/>
            <a:ext cx="3136165" cy="18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3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468751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Pulse Density Modulation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3224C3-662C-0BD4-3D7D-09B8590B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51" y="936107"/>
            <a:ext cx="7772400" cy="519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3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468751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What’s Up with All the Capacitors?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438DA14D-5DDB-0CA3-164A-0CDD2734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57" y="971331"/>
            <a:ext cx="2839983" cy="199615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5F94BD5-508F-121F-F0A5-41DC08DE5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98" y="1103249"/>
            <a:ext cx="3619269" cy="2325751"/>
          </a:xfrm>
          <a:prstGeom prst="rect">
            <a:avLst/>
          </a:prstGeom>
        </p:spPr>
      </p:pic>
      <p:pic>
        <p:nvPicPr>
          <p:cNvPr id="7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763943E-AEF0-C4F9-AFFE-5A35B46A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94" y="3428252"/>
            <a:ext cx="4256690" cy="26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6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468751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Decoupling or Bypass?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32D850A-927B-4E8C-B9CC-2664A54E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7" y="1191181"/>
            <a:ext cx="4810500" cy="2424318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7263F3-E5F1-5FBC-709F-187FB0E0E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772" y="1762403"/>
            <a:ext cx="3888338" cy="1311989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7D058702-49AA-025D-9BB7-075AEE932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825" y="4231561"/>
            <a:ext cx="3810233" cy="1130845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74FBB5A-A6CF-B32A-E687-DDD44E9F2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64" y="3713986"/>
            <a:ext cx="4800538" cy="26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1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1A1262-DFBD-2FE2-13EC-BA42340B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0" y="840829"/>
            <a:ext cx="7530597" cy="53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5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DDE9D2E-8991-4FE3-B3B0-F67AB228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14" y="1451292"/>
            <a:ext cx="3148515" cy="125716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F38B4D5-4681-E10D-4D73-35DEC7537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" t="9960" r="39032" b="-9960"/>
          <a:stretch/>
        </p:blipFill>
        <p:spPr>
          <a:xfrm>
            <a:off x="5426614" y="3095447"/>
            <a:ext cx="2845435" cy="142916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6764B09-9C7B-34B4-F2C4-5382D29C7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2"/>
          <a:stretch/>
        </p:blipFill>
        <p:spPr>
          <a:xfrm>
            <a:off x="94592" y="1092844"/>
            <a:ext cx="5171473" cy="44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3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The FPGA Data Connection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200889B-DDB1-AB87-12EA-005D115A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" y="1862824"/>
            <a:ext cx="4373690" cy="310449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AFB4-5631-EC70-45A2-0A74A4DD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62697"/>
            <a:ext cx="4547553" cy="18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9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296620"/>
            <a:ext cx="8366964" cy="455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 err="1"/>
              <a:t>Nexys</a:t>
            </a:r>
            <a:r>
              <a:rPr lang="en-US" sz="2400" dirty="0"/>
              <a:t> A7™ FPGA Board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Schematics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Functionality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Agenda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71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Power Supply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D3AB85B-047C-421F-928E-E32202EB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583" y="164597"/>
            <a:ext cx="5076598" cy="2920036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DA9B5D4-B57A-FA5E-4FF6-18F26281BB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2" t="5484" r="6711"/>
          <a:stretch/>
        </p:blipFill>
        <p:spPr>
          <a:xfrm>
            <a:off x="341586" y="1003775"/>
            <a:ext cx="2990193" cy="2605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A52FC0-0B09-6283-385B-881C7DFED99F}"/>
              </a:ext>
            </a:extLst>
          </p:cNvPr>
          <p:cNvSpPr txBox="1"/>
          <p:nvPr/>
        </p:nvSpPr>
        <p:spPr>
          <a:xfrm>
            <a:off x="259729" y="3609309"/>
            <a:ext cx="35568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A, 1.2 MHz/600 kHz High Efficiency Synchronous Step-Down DC-to-DC Regulator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ACA66A0-90BE-0BEE-C939-E80F2FA8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316" y="3050093"/>
            <a:ext cx="2872010" cy="1632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7CA2AF-0E10-402D-A03B-1290EAA2EBEE}"/>
              </a:ext>
            </a:extLst>
          </p:cNvPr>
          <p:cNvSpPr txBox="1"/>
          <p:nvPr/>
        </p:nvSpPr>
        <p:spPr>
          <a:xfrm>
            <a:off x="3683368" y="3084633"/>
            <a:ext cx="21440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Compact, 800 mA, 3 MHz, Step-Down DC-to-DC Converter </a:t>
            </a:r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0098850E-4F30-B516-C650-9493EB6C4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70" y="4921479"/>
            <a:ext cx="7530578" cy="11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Off Board Connectors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Chart, schematic&#10;&#10;Description automatically generated">
            <a:extLst>
              <a:ext uri="{FF2B5EF4-FFF2-40B4-BE49-F238E27FC236}">
                <a16:creationId xmlns:a16="http://schemas.microsoft.com/office/drawing/2014/main" id="{8E466C31-526F-69DF-D487-B4C77FBE6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47" y="1003775"/>
            <a:ext cx="6961267" cy="50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2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Off Board Connectors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Chart, schematic&#10;&#10;Description automatically generated">
            <a:extLst>
              <a:ext uri="{FF2B5EF4-FFF2-40B4-BE49-F238E27FC236}">
                <a16:creationId xmlns:a16="http://schemas.microsoft.com/office/drawing/2014/main" id="{8E466C31-526F-69DF-D487-B4C77FBE6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47" y="1003775"/>
            <a:ext cx="6961267" cy="50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0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The Operational Amplifier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FBD8D64F-4CA4-82FF-9E91-919995E0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36" y="935712"/>
            <a:ext cx="6004328" cy="245631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008F3EF-BA5B-3EE5-5E2D-171054ED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734" y="3572339"/>
            <a:ext cx="4435366" cy="25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2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The Operational Amplifier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069D161-3291-FD3C-A74B-F5B6A50B8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47" y="1099907"/>
            <a:ext cx="6096065" cy="25729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A6D08C72-C557-B7C3-0A19-300B01166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35" y="3931944"/>
            <a:ext cx="6082577" cy="11971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78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Voltage Follower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EF265EF-7A7F-C871-2C80-51EA73787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8104"/>
            <a:ext cx="7772400" cy="30327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427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Low Pass Filter and Integrator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6BC28D56-087D-2630-BD4C-FEAD0B1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5" y="1819309"/>
            <a:ext cx="7914809" cy="31335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9326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568</Words>
  <Application>Microsoft Macintosh PowerPoint</Application>
  <PresentationFormat>On-screen Show (4:3)</PresentationFormat>
  <Paragraphs>104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Arial</vt:lpstr>
      <vt:lpstr>Century Gothic</vt:lpstr>
      <vt:lpstr>Times New Roman</vt:lpstr>
      <vt:lpstr>Cover Slides</vt:lpstr>
      <vt:lpstr>Content - No Photos</vt:lpstr>
      <vt:lpstr>PowerPoint Presentation</vt:lpstr>
      <vt:lpstr>Agenda </vt:lpstr>
      <vt:lpstr>Power Supply </vt:lpstr>
      <vt:lpstr>Off Board Connectors </vt:lpstr>
      <vt:lpstr>Off Board Connectors </vt:lpstr>
      <vt:lpstr>The Operational Amplifier </vt:lpstr>
      <vt:lpstr>The Operational Amplifier </vt:lpstr>
      <vt:lpstr>Voltage Follower </vt:lpstr>
      <vt:lpstr>Low Pass Filter and Integrator </vt:lpstr>
      <vt:lpstr>Integrator and Differentiator </vt:lpstr>
      <vt:lpstr>The FPGA Data Connection </vt:lpstr>
      <vt:lpstr>Pulse Density Modulation </vt:lpstr>
      <vt:lpstr>Pulse Density Modulation </vt:lpstr>
      <vt:lpstr>Pulse Density Modulation </vt:lpstr>
      <vt:lpstr>What’s Up with All the Capacitors? </vt:lpstr>
      <vt:lpstr>Decoupling or Bypass? </vt:lpstr>
      <vt:lpstr>Programming the FPGA </vt:lpstr>
      <vt:lpstr>Programming the FPGA </vt:lpstr>
      <vt:lpstr>The FPGA Data Connection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Imagen Labs</cp:lastModifiedBy>
  <cp:revision>11</cp:revision>
  <dcterms:modified xsi:type="dcterms:W3CDTF">2022-11-03T15:48:29Z</dcterms:modified>
</cp:coreProperties>
</file>